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m4a" ContentType="audi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9"/>
  </p:notesMasterIdLst>
  <p:sldIdLst>
    <p:sldId id="256" r:id="rId2"/>
    <p:sldId id="257" r:id="rId3"/>
    <p:sldId id="262"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 H" initials="B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83425" autoAdjust="0"/>
  </p:normalViewPr>
  <p:slideViewPr>
    <p:cSldViewPr snapToGrid="0">
      <p:cViewPr varScale="1">
        <p:scale>
          <a:sx n="91" d="100"/>
          <a:sy n="91" d="100"/>
        </p:scale>
        <p:origin x="208" y="4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6-13T14:02:27.234" idx="1">
    <p:pos x="10" y="10"/>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D523E3-8DAE-44EB-A2EC-3FFBF70B42A5}" type="datetimeFigureOut">
              <a:rPr lang="en-US" smtClean="0"/>
              <a:t>7/19/17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BE74D-7F38-422D-A72C-1C0C7E6BFA6F}" type="slidenum">
              <a:rPr lang="en-US" smtClean="0"/>
              <a:t>‹#›</a:t>
            </a:fld>
            <a:endParaRPr lang="en-US"/>
          </a:p>
        </p:txBody>
      </p:sp>
    </p:spTree>
    <p:extLst>
      <p:ext uri="{BB962C8B-B14F-4D97-AF65-F5344CB8AC3E}">
        <p14:creationId xmlns:p14="http://schemas.microsoft.com/office/powerpoint/2010/main" val="3560592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CBE74D-7F38-422D-A72C-1C0C7E6BFA6F}" type="slidenum">
              <a:rPr lang="en-US" smtClean="0"/>
              <a:t>1</a:t>
            </a:fld>
            <a:endParaRPr lang="en-US"/>
          </a:p>
        </p:txBody>
      </p:sp>
    </p:spTree>
    <p:extLst>
      <p:ext uri="{BB962C8B-B14F-4D97-AF65-F5344CB8AC3E}">
        <p14:creationId xmlns:p14="http://schemas.microsoft.com/office/powerpoint/2010/main" val="2939377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are going to focus on personal lines property, primarily homeowners.  This language may not be the same as your policy, but it is probably similar.  In the normal world, a peril is an exposure to danger—like a “no smoking” sign next to an oxygen tank that warns of the danger of explosion.  In the normal world, perils are things you are warned about so you can avoid them.  In our world, a “peril” is the cause of loss  (fire, wind, explosion) that triggers coverage.  It’s important to know what perils your policy covers so you can pay claims correctly or so you can underwrite to try and prevent the loss from occurring or possibly to eliminate coverage for a peril to prevent losses that can’t be managed with rating.  There are generally two types of coverage—”named peril” and “open peril”.  Named peril is our focus today for this discussion.  With Named peril (as the name implies) you “name” or list the covered causes of loss (the Perils you cover).  The cause of the loss has to be in the list in order for there to be coverage.   For claims people, your first question could be “what happened” meaning “what was the cause of loss (the peril)” because the answer may quickly show that there was no coverage.  For instance, given the perils in this example, if the insured says they had damage from a recent tornado, it appears to be a covered peril and the adjuster will need to gather more information to determine coverage—but, the first hurdle (a covered peril) seems to be met.   </a:t>
            </a:r>
          </a:p>
        </p:txBody>
      </p:sp>
      <p:sp>
        <p:nvSpPr>
          <p:cNvPr id="4" name="Slide Number Placeholder 3"/>
          <p:cNvSpPr>
            <a:spLocks noGrp="1"/>
          </p:cNvSpPr>
          <p:nvPr>
            <p:ph type="sldNum" sz="quarter" idx="10"/>
          </p:nvPr>
        </p:nvSpPr>
        <p:spPr/>
        <p:txBody>
          <a:bodyPr/>
          <a:lstStyle/>
          <a:p>
            <a:fld id="{74CBE74D-7F38-422D-A72C-1C0C7E6BFA6F}" type="slidenum">
              <a:rPr lang="en-US" smtClean="0"/>
              <a:t>4</a:t>
            </a:fld>
            <a:endParaRPr lang="en-US"/>
          </a:p>
        </p:txBody>
      </p:sp>
    </p:spTree>
    <p:extLst>
      <p:ext uri="{BB962C8B-B14F-4D97-AF65-F5344CB8AC3E}">
        <p14:creationId xmlns:p14="http://schemas.microsoft.com/office/powerpoint/2010/main" val="4029218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CBE74D-7F38-422D-A72C-1C0C7E6BFA6F}" type="slidenum">
              <a:rPr lang="en-US" smtClean="0"/>
              <a:t>6</a:t>
            </a:fld>
            <a:endParaRPr lang="en-US"/>
          </a:p>
        </p:txBody>
      </p:sp>
    </p:spTree>
    <p:extLst>
      <p:ext uri="{BB962C8B-B14F-4D97-AF65-F5344CB8AC3E}">
        <p14:creationId xmlns:p14="http://schemas.microsoft.com/office/powerpoint/2010/main" val="1591742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CBE74D-7F38-422D-A72C-1C0C7E6BFA6F}" type="slidenum">
              <a:rPr lang="en-US" smtClean="0"/>
              <a:t>7</a:t>
            </a:fld>
            <a:endParaRPr lang="en-US"/>
          </a:p>
        </p:txBody>
      </p:sp>
    </p:spTree>
    <p:extLst>
      <p:ext uri="{BB962C8B-B14F-4D97-AF65-F5344CB8AC3E}">
        <p14:creationId xmlns:p14="http://schemas.microsoft.com/office/powerpoint/2010/main" val="1283404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1726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979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9859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8682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5949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8732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0373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3848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7/19/17</a:t>
            </a:fld>
            <a:endParaRPr lang="en-US" dirty="0"/>
          </a:p>
        </p:txBody>
      </p:sp>
    </p:spTree>
    <p:extLst>
      <p:ext uri="{BB962C8B-B14F-4D97-AF65-F5344CB8AC3E}">
        <p14:creationId xmlns:p14="http://schemas.microsoft.com/office/powerpoint/2010/main" val="2789819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0113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44947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6541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25332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7307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2965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8072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7/19/17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057842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1.png"/><Relationship Id="rId6" Type="http://schemas.openxmlformats.org/officeDocument/2006/relationships/comments" Target="../comments/comment1.xml"/><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3" Type="http://schemas.microsoft.com/office/2007/relationships/media" Target="../media/media3.m4a"/><Relationship Id="rId4" Type="http://schemas.openxmlformats.org/officeDocument/2006/relationships/audio" Target="../media/media3.m4a"/><Relationship Id="rId5" Type="http://schemas.openxmlformats.org/officeDocument/2006/relationships/slideLayout" Target="../slideLayouts/slideLayout2.xml"/><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image" Target="../media/image5.jpg"/><Relationship Id="rId10" Type="http://schemas.openxmlformats.org/officeDocument/2006/relationships/image" Target="../media/image1.png"/><Relationship Id="rId1" Type="http://schemas.microsoft.com/office/2007/relationships/media" Target="../media/media2.m4a"/><Relationship Id="rId2"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6.png"/><Relationship Id="rId5" Type="http://schemas.openxmlformats.org/officeDocument/2006/relationships/image" Target="../media/image1.png"/><Relationship Id="rId1" Type="http://schemas.microsoft.com/office/2007/relationships/media" Target="../media/media4.m4a"/><Relationship Id="rId2" Type="http://schemas.openxmlformats.org/officeDocument/2006/relationships/audio" Target="../media/media4.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image" Target="../media/image1.png"/><Relationship Id="rId1" Type="http://schemas.microsoft.com/office/2007/relationships/media" Target="../media/media5.m4a"/><Relationship Id="rId2" Type="http://schemas.openxmlformats.org/officeDocument/2006/relationships/audio" Target="../media/media5.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6.m4a"/><Relationship Id="rId2" Type="http://schemas.openxmlformats.org/officeDocument/2006/relationships/audio" Target="../media/media6.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5" Type="http://schemas.openxmlformats.org/officeDocument/2006/relationships/image" Target="../media/image1.png"/><Relationship Id="rId1" Type="http://schemas.microsoft.com/office/2007/relationships/media" Target="../media/media7.m4a"/><Relationship Id="rId2" Type="http://schemas.openxmlformats.org/officeDocument/2006/relationships/audio" Target="../media/media7.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hyperlink" Target="http://www.insurancetrainingsolutions.com/" TargetMode="External"/><Relationship Id="rId6" Type="http://schemas.openxmlformats.org/officeDocument/2006/relationships/hyperlink" Target="mailto:insurancetrainingsolutions@gmail.com" TargetMode="External"/><Relationship Id="rId7" Type="http://schemas.openxmlformats.org/officeDocument/2006/relationships/hyperlink" Target="https://www.facebook.com/InsuranceTrainingSolutions/?ref=aymt_homepage_panel" TargetMode="External"/><Relationship Id="rId8" Type="http://schemas.openxmlformats.org/officeDocument/2006/relationships/image" Target="../media/image7.png"/><Relationship Id="rId9" Type="http://schemas.openxmlformats.org/officeDocument/2006/relationships/image" Target="../media/image1.png"/><Relationship Id="rId1" Type="http://schemas.microsoft.com/office/2007/relationships/media" Target="../media/media8.m4a"/><Relationship Id="rId2" Type="http://schemas.openxmlformats.org/officeDocument/2006/relationships/audio" Target="../media/media8.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5862" y="1484243"/>
            <a:ext cx="8892208" cy="2566593"/>
          </a:xfrm>
        </p:spPr>
        <p:txBody>
          <a:bodyPr/>
          <a:lstStyle/>
          <a:p>
            <a:r>
              <a:rPr lang="en-US" dirty="0"/>
              <a:t>Insurance </a:t>
            </a:r>
            <a:r>
              <a:rPr lang="en-US" dirty="0" err="1"/>
              <a:t>FUNdamentals</a:t>
            </a:r>
            <a:r>
              <a:rPr lang="en-US" dirty="0"/>
              <a:t>: Tips and Terms in Ten minutes or less	</a:t>
            </a:r>
          </a:p>
        </p:txBody>
      </p:sp>
      <p:sp>
        <p:nvSpPr>
          <p:cNvPr id="3" name="Subtitle 2"/>
          <p:cNvSpPr>
            <a:spLocks noGrp="1"/>
          </p:cNvSpPr>
          <p:nvPr>
            <p:ph type="subTitle" idx="1"/>
          </p:nvPr>
        </p:nvSpPr>
        <p:spPr/>
        <p:txBody>
          <a:bodyPr>
            <a:normAutofit lnSpcReduction="10000"/>
          </a:bodyPr>
          <a:lstStyle/>
          <a:p>
            <a:endParaRPr lang="en-US" sz="3200" b="1" dirty="0"/>
          </a:p>
          <a:p>
            <a:r>
              <a:rPr lang="en-US" sz="3200" b="1" dirty="0"/>
              <a:t>What is a Peril and why does it matter?</a:t>
            </a:r>
          </a:p>
        </p:txBody>
      </p:sp>
      <p:pic>
        <p:nvPicPr>
          <p:cNvPr id="5" name="What is a Peril?">
            <a:hlinkClick r:id="" action="ppaction://media"/>
            <a:extLst>
              <a:ext uri="{FF2B5EF4-FFF2-40B4-BE49-F238E27FC236}">
                <a16:creationId xmlns:a16="http://schemas.microsoft.com/office/drawing/2014/main" xmlns="" id="{C6841C48-9007-45BE-9DFC-56A0312880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90535" y="4050833"/>
            <a:ext cx="609600" cy="609600"/>
          </a:xfrm>
          <a:prstGeom prst="rect">
            <a:avLst/>
          </a:prstGeom>
        </p:spPr>
      </p:pic>
    </p:spTree>
    <p:extLst>
      <p:ext uri="{BB962C8B-B14F-4D97-AF65-F5344CB8AC3E}">
        <p14:creationId xmlns:p14="http://schemas.microsoft.com/office/powerpoint/2010/main" val="360502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83832" y="146394"/>
            <a:ext cx="8596668" cy="1046302"/>
          </a:xfrm>
        </p:spPr>
        <p:txBody>
          <a:bodyPr/>
          <a:lstStyle/>
          <a:p>
            <a:r>
              <a:rPr lang="en-US" dirty="0"/>
              <a:t>Insurance has its own language</a:t>
            </a:r>
          </a:p>
        </p:txBody>
      </p:sp>
      <p:sp>
        <p:nvSpPr>
          <p:cNvPr id="7" name="Content Placeholder 6"/>
          <p:cNvSpPr>
            <a:spLocks noGrp="1"/>
          </p:cNvSpPr>
          <p:nvPr>
            <p:ph idx="1"/>
          </p:nvPr>
        </p:nvSpPr>
        <p:spPr>
          <a:xfrm>
            <a:off x="291548" y="980661"/>
            <a:ext cx="10548730" cy="5590967"/>
          </a:xfrm>
        </p:spPr>
        <p:txBody>
          <a:bodyPr/>
          <a:lstStyle/>
          <a:p>
            <a:r>
              <a:rPr lang="en-US" sz="2800" dirty="0">
                <a:latin typeface="Arial" panose="020B0604020202020204" pitchFamily="34" charset="0"/>
                <a:cs typeface="Arial" panose="020B0604020202020204" pitchFamily="34" charset="0"/>
              </a:rPr>
              <a:t>Dictionary.com defines “Peril” as:</a:t>
            </a:r>
          </a:p>
          <a:p>
            <a:pPr lvl="1"/>
            <a:r>
              <a:rPr lang="en-US" sz="2800" dirty="0">
                <a:latin typeface="Arial" panose="020B0604020202020204" pitchFamily="34" charset="0"/>
                <a:cs typeface="Arial" panose="020B0604020202020204" pitchFamily="34" charset="0"/>
              </a:rPr>
              <a:t>1. </a:t>
            </a:r>
            <a:r>
              <a:rPr lang="en-US" sz="2800" b="1" i="1" u="sng" dirty="0">
                <a:latin typeface="Arial" panose="020B0604020202020204" pitchFamily="34" charset="0"/>
                <a:cs typeface="Arial" panose="020B0604020202020204" pitchFamily="34" charset="0"/>
              </a:rPr>
              <a:t>exposure</a:t>
            </a:r>
            <a:r>
              <a:rPr lang="en-US" sz="2800" dirty="0">
                <a:latin typeface="Arial" panose="020B0604020202020204" pitchFamily="34" charset="0"/>
                <a:cs typeface="Arial" panose="020B0604020202020204" pitchFamily="34" charset="0"/>
              </a:rPr>
              <a:t> to injury, loss, or destruction; grave risk; jeopardy; danger</a:t>
            </a:r>
          </a:p>
          <a:p>
            <a:pPr lvl="1"/>
            <a:endParaRPr lang="en-US" sz="2000" dirty="0"/>
          </a:p>
          <a:p>
            <a:pPr lvl="1"/>
            <a:endParaRPr lang="en-US" sz="2000" dirty="0"/>
          </a:p>
          <a:p>
            <a:pPr lvl="1"/>
            <a:endParaRPr lang="en-US" sz="2000" dirty="0"/>
          </a:p>
          <a:p>
            <a:endParaRPr lang="en-US" sz="2000" dirty="0"/>
          </a:p>
          <a:p>
            <a:endParaRPr lang="en-US" dirty="0"/>
          </a:p>
        </p:txBody>
      </p:sp>
      <p:pic>
        <p:nvPicPr>
          <p:cNvPr id="9" name="Picture 8"/>
          <p:cNvPicPr>
            <a:picLocks noChangeAspect="1"/>
          </p:cNvPicPr>
          <p:nvPr/>
        </p:nvPicPr>
        <p:blipFill>
          <a:blip r:embed="rId6"/>
          <a:stretch>
            <a:fillRect/>
          </a:stretch>
        </p:blipFill>
        <p:spPr>
          <a:xfrm>
            <a:off x="10147759" y="319990"/>
            <a:ext cx="1666875" cy="2733675"/>
          </a:xfrm>
          <a:prstGeom prst="rect">
            <a:avLst/>
          </a:prstGeom>
        </p:spPr>
      </p:pic>
      <p:pic>
        <p:nvPicPr>
          <p:cNvPr id="11" name="Picture 10"/>
          <p:cNvPicPr>
            <a:picLocks noChangeAspect="1"/>
          </p:cNvPicPr>
          <p:nvPr/>
        </p:nvPicPr>
        <p:blipFill>
          <a:blip r:embed="rId7"/>
          <a:stretch>
            <a:fillRect/>
          </a:stretch>
        </p:blipFill>
        <p:spPr>
          <a:xfrm>
            <a:off x="9428607" y="4069540"/>
            <a:ext cx="2105025" cy="2171700"/>
          </a:xfrm>
          <a:prstGeom prst="rect">
            <a:avLst/>
          </a:prstGeom>
        </p:spPr>
      </p:pic>
      <p:pic>
        <p:nvPicPr>
          <p:cNvPr id="13" name="Picture 12"/>
          <p:cNvPicPr>
            <a:picLocks noChangeAspect="1"/>
          </p:cNvPicPr>
          <p:nvPr/>
        </p:nvPicPr>
        <p:blipFill>
          <a:blip r:embed="rId8"/>
          <a:stretch>
            <a:fillRect/>
          </a:stretch>
        </p:blipFill>
        <p:spPr>
          <a:xfrm>
            <a:off x="767357" y="4730816"/>
            <a:ext cx="2571750" cy="1771650"/>
          </a:xfrm>
          <a:prstGeom prst="rect">
            <a:avLst/>
          </a:prstGeom>
        </p:spPr>
      </p:pic>
      <p:pic>
        <p:nvPicPr>
          <p:cNvPr id="15" name="Picture 14"/>
          <p:cNvPicPr>
            <a:picLocks noChangeAspect="1"/>
          </p:cNvPicPr>
          <p:nvPr/>
        </p:nvPicPr>
        <p:blipFill rotWithShape="1">
          <a:blip r:embed="rId9"/>
          <a:srcRect t="7331" b="20288"/>
          <a:stretch/>
        </p:blipFill>
        <p:spPr>
          <a:xfrm>
            <a:off x="3921421" y="3245999"/>
            <a:ext cx="4534970" cy="2370642"/>
          </a:xfrm>
          <a:prstGeom prst="rect">
            <a:avLst/>
          </a:prstGeom>
        </p:spPr>
      </p:pic>
      <p:pic>
        <p:nvPicPr>
          <p:cNvPr id="2" name="What is a Peril slide 2">
            <a:hlinkClick r:id="" action="ppaction://media"/>
            <a:extLst>
              <a:ext uri="{FF2B5EF4-FFF2-40B4-BE49-F238E27FC236}">
                <a16:creationId xmlns:a16="http://schemas.microsoft.com/office/drawing/2014/main" xmlns="" id="{EB26F56B-0BF3-4DD8-B959-5BF7398F0BA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791200" y="3124200"/>
            <a:ext cx="609600" cy="609600"/>
          </a:xfrm>
          <a:prstGeom prst="rect">
            <a:avLst/>
          </a:prstGeom>
        </p:spPr>
      </p:pic>
      <p:pic>
        <p:nvPicPr>
          <p:cNvPr id="3" name="What is a Peril slide 2">
            <a:hlinkClick r:id="" action="ppaction://media"/>
            <a:extLst>
              <a:ext uri="{FF2B5EF4-FFF2-40B4-BE49-F238E27FC236}">
                <a16:creationId xmlns:a16="http://schemas.microsoft.com/office/drawing/2014/main" xmlns="" id="{A7D828EF-5196-4085-BB95-66273F028EA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5547360" y="2454616"/>
            <a:ext cx="609600" cy="609600"/>
          </a:xfrm>
          <a:prstGeom prst="rect">
            <a:avLst/>
          </a:prstGeom>
        </p:spPr>
      </p:pic>
    </p:spTree>
    <p:extLst>
      <p:ext uri="{BB962C8B-B14F-4D97-AF65-F5344CB8AC3E}">
        <p14:creationId xmlns:p14="http://schemas.microsoft.com/office/powerpoint/2010/main" val="20854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1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5720"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audio>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BB759CD-EDA1-4C96-8265-9EDE047C5599}"/>
              </a:ext>
            </a:extLst>
          </p:cNvPr>
          <p:cNvPicPr>
            <a:picLocks noChangeAspect="1"/>
          </p:cNvPicPr>
          <p:nvPr/>
        </p:nvPicPr>
        <p:blipFill>
          <a:blip r:embed="rId4"/>
          <a:stretch>
            <a:fillRect/>
          </a:stretch>
        </p:blipFill>
        <p:spPr>
          <a:xfrm>
            <a:off x="7269399" y="3280388"/>
            <a:ext cx="4776297" cy="3577612"/>
          </a:xfrm>
          <a:prstGeom prst="rect">
            <a:avLst/>
          </a:prstGeom>
        </p:spPr>
      </p:pic>
      <p:sp>
        <p:nvSpPr>
          <p:cNvPr id="2" name="Title 1">
            <a:extLst>
              <a:ext uri="{FF2B5EF4-FFF2-40B4-BE49-F238E27FC236}">
                <a16:creationId xmlns:a16="http://schemas.microsoft.com/office/drawing/2014/main" xmlns="" id="{3C289538-8114-43FA-B838-B62F2717EBAB}"/>
              </a:ext>
            </a:extLst>
          </p:cNvPr>
          <p:cNvSpPr>
            <a:spLocks noGrp="1"/>
          </p:cNvSpPr>
          <p:nvPr>
            <p:ph type="title"/>
          </p:nvPr>
        </p:nvSpPr>
        <p:spPr>
          <a:xfrm>
            <a:off x="292608" y="310896"/>
            <a:ext cx="8981394" cy="932688"/>
          </a:xfrm>
        </p:spPr>
        <p:txBody>
          <a:bodyPr/>
          <a:lstStyle/>
          <a:p>
            <a:r>
              <a:rPr lang="en-US" dirty="0"/>
              <a:t>True….But….</a:t>
            </a:r>
          </a:p>
        </p:txBody>
      </p:sp>
      <p:sp>
        <p:nvSpPr>
          <p:cNvPr id="3" name="Content Placeholder 2">
            <a:extLst>
              <a:ext uri="{FF2B5EF4-FFF2-40B4-BE49-F238E27FC236}">
                <a16:creationId xmlns:a16="http://schemas.microsoft.com/office/drawing/2014/main" xmlns="" id="{637C1587-0ADD-4952-ACC1-C0A8E9CC3C21}"/>
              </a:ext>
            </a:extLst>
          </p:cNvPr>
          <p:cNvSpPr>
            <a:spLocks noGrp="1"/>
          </p:cNvSpPr>
          <p:nvPr>
            <p:ph idx="1"/>
          </p:nvPr>
        </p:nvSpPr>
        <p:spPr>
          <a:xfrm>
            <a:off x="292608" y="1243584"/>
            <a:ext cx="11612880" cy="4797779"/>
          </a:xfrm>
        </p:spPr>
        <p:txBody>
          <a:bodyPr>
            <a:normAutofit/>
          </a:bodyPr>
          <a:lstStyle/>
          <a:p>
            <a:r>
              <a:rPr lang="en-US" sz="2400" dirty="0">
                <a:solidFill>
                  <a:schemeClr val="tx1"/>
                </a:solidFill>
                <a:latin typeface="Arial" panose="020B0604020202020204" pitchFamily="34" charset="0"/>
                <a:cs typeface="Arial" panose="020B0604020202020204" pitchFamily="34" charset="0"/>
              </a:rPr>
              <a:t>When you are talking about insurance, a “peril” is:</a:t>
            </a:r>
          </a:p>
          <a:p>
            <a:pPr lvl="1"/>
            <a:r>
              <a:rPr lang="en-US" sz="2200" dirty="0">
                <a:solidFill>
                  <a:schemeClr val="tx1"/>
                </a:solidFill>
                <a:latin typeface="Arial" panose="020B0604020202020204" pitchFamily="34" charset="0"/>
                <a:cs typeface="Arial" panose="020B0604020202020204" pitchFamily="34" charset="0"/>
              </a:rPr>
              <a:t> A cause of loss</a:t>
            </a:r>
          </a:p>
          <a:p>
            <a:pPr lvl="1"/>
            <a:endParaRPr lang="en-US" sz="2200" dirty="0">
              <a:solidFill>
                <a:schemeClr val="tx1"/>
              </a:solidFill>
              <a:latin typeface="Arial" panose="020B0604020202020204" pitchFamily="34" charset="0"/>
              <a:cs typeface="Arial" panose="020B0604020202020204" pitchFamily="34" charset="0"/>
            </a:endParaRPr>
          </a:p>
          <a:p>
            <a:r>
              <a:rPr lang="en-US" sz="2400" dirty="0">
                <a:solidFill>
                  <a:schemeClr val="tx1"/>
                </a:solidFill>
                <a:latin typeface="Arial" panose="020B0604020202020204" pitchFamily="34" charset="0"/>
                <a:cs typeface="Arial" panose="020B0604020202020204" pitchFamily="34" charset="0"/>
              </a:rPr>
              <a:t>A Peril is the cause of a loss; a </a:t>
            </a:r>
            <a:r>
              <a:rPr lang="en-US" sz="2400" i="1" dirty="0">
                <a:solidFill>
                  <a:schemeClr val="tx1"/>
                </a:solidFill>
                <a:latin typeface="Arial" panose="020B0604020202020204" pitchFamily="34" charset="0"/>
                <a:cs typeface="Arial" panose="020B0604020202020204" pitchFamily="34" charset="0"/>
              </a:rPr>
              <a:t>hazard</a:t>
            </a:r>
            <a:r>
              <a:rPr lang="en-US" sz="2400" dirty="0">
                <a:solidFill>
                  <a:schemeClr val="tx1"/>
                </a:solidFill>
                <a:latin typeface="Arial" panose="020B0604020202020204" pitchFamily="34" charset="0"/>
                <a:cs typeface="Arial" panose="020B0604020202020204" pitchFamily="34" charset="0"/>
              </a:rPr>
              <a:t> increases the chance of a peril or the chance of loss.  When you underwrite or inspect, you are looking for </a:t>
            </a:r>
            <a:r>
              <a:rPr lang="en-US" sz="2400" i="1" dirty="0">
                <a:solidFill>
                  <a:schemeClr val="tx1"/>
                </a:solidFill>
                <a:latin typeface="Arial" panose="020B0604020202020204" pitchFamily="34" charset="0"/>
                <a:cs typeface="Arial" panose="020B0604020202020204" pitchFamily="34" charset="0"/>
              </a:rPr>
              <a:t>hazards</a:t>
            </a:r>
            <a:r>
              <a:rPr lang="en-US" sz="2400" dirty="0">
                <a:solidFill>
                  <a:schemeClr val="tx1"/>
                </a:solidFill>
                <a:latin typeface="Arial" panose="020B0604020202020204" pitchFamily="34" charset="0"/>
                <a:cs typeface="Arial" panose="020B0604020202020204" pitchFamily="34" charset="0"/>
              </a:rPr>
              <a:t> that are open and obvious (oily rags near combustible materials) . You want to remove the </a:t>
            </a:r>
            <a:r>
              <a:rPr lang="en-US" sz="2400" i="1" dirty="0">
                <a:solidFill>
                  <a:schemeClr val="tx1"/>
                </a:solidFill>
                <a:latin typeface="Arial" panose="020B0604020202020204" pitchFamily="34" charset="0"/>
                <a:cs typeface="Arial" panose="020B0604020202020204" pitchFamily="34" charset="0"/>
              </a:rPr>
              <a:t>hazard </a:t>
            </a:r>
            <a:r>
              <a:rPr lang="en-US" sz="2400" dirty="0">
                <a:solidFill>
                  <a:schemeClr val="tx1"/>
                </a:solidFill>
                <a:latin typeface="Arial" panose="020B0604020202020204" pitchFamily="34" charset="0"/>
                <a:cs typeface="Arial" panose="020B0604020202020204" pitchFamily="34" charset="0"/>
              </a:rPr>
              <a:t>to lower the risk of loss (peril of fire).</a:t>
            </a:r>
          </a:p>
        </p:txBody>
      </p:sp>
      <p:pic>
        <p:nvPicPr>
          <p:cNvPr id="5" name="What is a Peril slide 3">
            <a:hlinkClick r:id="" action="ppaction://media"/>
            <a:extLst>
              <a:ext uri="{FF2B5EF4-FFF2-40B4-BE49-F238E27FC236}">
                <a16:creationId xmlns:a16="http://schemas.microsoft.com/office/drawing/2014/main" xmlns="" id="{92AD2158-9CBD-4708-972B-4FFA51276E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8843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66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560" y="132522"/>
            <a:ext cx="8596668" cy="1320800"/>
          </a:xfrm>
        </p:spPr>
        <p:txBody>
          <a:bodyPr/>
          <a:lstStyle/>
          <a:p>
            <a:r>
              <a:rPr lang="en-US" dirty="0"/>
              <a:t>How does insurance define Peril?</a:t>
            </a:r>
          </a:p>
        </p:txBody>
      </p:sp>
      <p:sp>
        <p:nvSpPr>
          <p:cNvPr id="3" name="Content Placeholder 2"/>
          <p:cNvSpPr>
            <a:spLocks noGrp="1"/>
          </p:cNvSpPr>
          <p:nvPr>
            <p:ph idx="1"/>
          </p:nvPr>
        </p:nvSpPr>
        <p:spPr>
          <a:xfrm>
            <a:off x="357809" y="1046922"/>
            <a:ext cx="10816159" cy="5340625"/>
          </a:xfrm>
        </p:spPr>
        <p:txBody>
          <a:bodyPr>
            <a:normAutofit lnSpcReduction="10000"/>
          </a:bodyPr>
          <a:lstStyle/>
          <a:p>
            <a:pPr marL="0" indent="0">
              <a:buNone/>
            </a:pPr>
            <a:r>
              <a:rPr lang="en-US" sz="2800" dirty="0">
                <a:latin typeface="Arial" panose="020B0604020202020204" pitchFamily="34" charset="0"/>
                <a:cs typeface="Arial" panose="020B0604020202020204" pitchFamily="34" charset="0"/>
              </a:rPr>
              <a:t>Although Dictionary.com defines “Peril” as “</a:t>
            </a:r>
            <a:r>
              <a:rPr lang="en-US" sz="2800" b="1" u="sng" dirty="0">
                <a:latin typeface="Arial" panose="020B0604020202020204" pitchFamily="34" charset="0"/>
                <a:cs typeface="Arial" panose="020B0604020202020204" pitchFamily="34" charset="0"/>
              </a:rPr>
              <a:t>exposure</a:t>
            </a:r>
            <a:r>
              <a:rPr lang="en-US" sz="2800" dirty="0">
                <a:latin typeface="Arial" panose="020B0604020202020204" pitchFamily="34" charset="0"/>
                <a:cs typeface="Arial" panose="020B0604020202020204" pitchFamily="34" charset="0"/>
              </a:rPr>
              <a:t> to risk….danger”, in insurance when we speak of “perils” we mean the</a:t>
            </a:r>
            <a:r>
              <a:rPr lang="en-US" sz="2800" b="1" dirty="0">
                <a:latin typeface="Arial" panose="020B0604020202020204" pitchFamily="34" charset="0"/>
                <a:cs typeface="Arial" panose="020B0604020202020204" pitchFamily="34" charset="0"/>
              </a:rPr>
              <a:t> </a:t>
            </a:r>
            <a:r>
              <a:rPr lang="en-US" sz="2800" b="1" u="sng" dirty="0">
                <a:latin typeface="Arial" panose="020B0604020202020204" pitchFamily="34" charset="0"/>
                <a:cs typeface="Arial" panose="020B0604020202020204" pitchFamily="34" charset="0"/>
              </a:rPr>
              <a:t>trigger</a:t>
            </a:r>
            <a:r>
              <a:rPr lang="en-US" sz="2800" b="1"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for coverage in the policy.</a:t>
            </a:r>
          </a:p>
          <a:p>
            <a:pPr marL="0" indent="0">
              <a:buNone/>
            </a:pPr>
            <a:endParaRPr lang="en-US" sz="2000" dirty="0"/>
          </a:p>
          <a:p>
            <a:pPr marL="0" indent="0">
              <a:buNone/>
            </a:pPr>
            <a:r>
              <a:rPr lang="en-US" sz="2400" dirty="0">
                <a:latin typeface="Arial" panose="020B0604020202020204" pitchFamily="34" charset="0"/>
                <a:cs typeface="Arial" panose="020B0604020202020204" pitchFamily="34" charset="0"/>
              </a:rPr>
              <a:t>Named Peril language may look like this:</a:t>
            </a:r>
          </a:p>
          <a:p>
            <a:pPr marL="0" indent="0">
              <a:buNone/>
            </a:pPr>
            <a:endParaRPr lang="en-US" sz="2000" dirty="0"/>
          </a:p>
          <a:p>
            <a:pPr marL="0" indent="0">
              <a:buNone/>
            </a:pPr>
            <a:r>
              <a:rPr lang="en-US" sz="2000" b="1" dirty="0">
                <a:latin typeface="Arial" panose="020B0604020202020204" pitchFamily="34" charset="0"/>
                <a:cs typeface="Arial" panose="020B0604020202020204" pitchFamily="34" charset="0"/>
              </a:rPr>
              <a:t>"We insure for direct physical loss to the property ...</a:t>
            </a:r>
            <a:r>
              <a:rPr lang="en-US" sz="2000" b="1" u="sng" dirty="0">
                <a:latin typeface="Arial" panose="020B0604020202020204" pitchFamily="34" charset="0"/>
                <a:cs typeface="Arial" panose="020B0604020202020204" pitchFamily="34" charset="0"/>
              </a:rPr>
              <a:t>by a peril listed below</a:t>
            </a:r>
            <a:r>
              <a:rPr lang="en-US" sz="2000" b="1" dirty="0">
                <a:latin typeface="Arial" panose="020B0604020202020204" pitchFamily="34" charset="0"/>
                <a:cs typeface="Arial" panose="020B0604020202020204" pitchFamily="34" charset="0"/>
              </a:rPr>
              <a:t>, unless the loss is excluded...</a:t>
            </a:r>
            <a:r>
              <a:rPr lang="en-US" sz="2000" dirty="0">
                <a:latin typeface="Arial" panose="020B0604020202020204" pitchFamily="34" charset="0"/>
                <a:cs typeface="Arial" panose="020B0604020202020204" pitchFamily="34" charset="0"/>
              </a:rPr>
              <a:t>" </a:t>
            </a:r>
            <a:r>
              <a:rPr lang="en-US" sz="2000" i="1" dirty="0">
                <a:latin typeface="Arial" panose="020B0604020202020204" pitchFamily="34" charset="0"/>
                <a:cs typeface="Arial" panose="020B0604020202020204" pitchFamily="34" charset="0"/>
              </a:rPr>
              <a:t>(underlining added)</a:t>
            </a: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1. </a:t>
            </a:r>
            <a:r>
              <a:rPr lang="en-US" sz="2000" b="1" dirty="0">
                <a:latin typeface="Arial" panose="020B0604020202020204" pitchFamily="34" charset="0"/>
                <a:cs typeface="Arial" panose="020B0604020202020204" pitchFamily="34" charset="0"/>
              </a:rPr>
              <a:t>Fire or Lightning</a:t>
            </a: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2. </a:t>
            </a:r>
            <a:r>
              <a:rPr lang="en-US" sz="2000" b="1" dirty="0">
                <a:latin typeface="Arial" panose="020B0604020202020204" pitchFamily="34" charset="0"/>
                <a:cs typeface="Arial" panose="020B0604020202020204" pitchFamily="34" charset="0"/>
              </a:rPr>
              <a:t>Windstorm or hail</a:t>
            </a:r>
            <a:r>
              <a:rPr lang="en-US" sz="2000" dirty="0">
                <a:latin typeface="Arial" panose="020B0604020202020204" pitchFamily="34" charset="0"/>
                <a:cs typeface="Arial" panose="020B0604020202020204" pitchFamily="34" charset="0"/>
              </a:rPr>
              <a:t>. This peril does not include loss to property contained in a building, unless the direct force of wind or hail damages the building first.</a:t>
            </a:r>
          </a:p>
          <a:p>
            <a:pPr marL="0" indent="0">
              <a:buNone/>
            </a:pPr>
            <a:r>
              <a:rPr lang="en-US" sz="2000" dirty="0">
                <a:latin typeface="Arial" panose="020B0604020202020204" pitchFamily="34" charset="0"/>
                <a:cs typeface="Arial" panose="020B0604020202020204" pitchFamily="34" charset="0"/>
              </a:rPr>
              <a:t>3. </a:t>
            </a:r>
            <a:r>
              <a:rPr lang="en-US" sz="2000" b="1" dirty="0">
                <a:latin typeface="Arial" panose="020B0604020202020204" pitchFamily="34" charset="0"/>
                <a:cs typeface="Arial" panose="020B0604020202020204" pitchFamily="34" charset="0"/>
              </a:rPr>
              <a:t>Explosion</a:t>
            </a:r>
          </a:p>
          <a:p>
            <a:pPr marL="0" indent="0">
              <a:buNone/>
            </a:pPr>
            <a:r>
              <a:rPr lang="en-US" sz="2000" b="1" dirty="0">
                <a:latin typeface="Arial" panose="020B0604020202020204" pitchFamily="34" charset="0"/>
                <a:cs typeface="Arial" panose="020B0604020202020204" pitchFamily="34" charset="0"/>
              </a:rPr>
              <a:t>4. Theft</a:t>
            </a:r>
            <a:endParaRPr lang="en-US" sz="2000" dirty="0">
              <a:latin typeface="Arial" panose="020B0604020202020204" pitchFamily="34" charset="0"/>
              <a:cs typeface="Arial" panose="020B0604020202020204" pitchFamily="34" charset="0"/>
            </a:endParaRPr>
          </a:p>
          <a:p>
            <a:pPr marL="0" indent="0">
              <a:buNone/>
            </a:pPr>
            <a:endParaRPr lang="en-US" sz="2000" dirty="0"/>
          </a:p>
        </p:txBody>
      </p:sp>
      <p:pic>
        <p:nvPicPr>
          <p:cNvPr id="4" name="What is a peril slide 4">
            <a:hlinkClick r:id="" action="ppaction://media"/>
            <a:extLst>
              <a:ext uri="{FF2B5EF4-FFF2-40B4-BE49-F238E27FC236}">
                <a16:creationId xmlns:a16="http://schemas.microsoft.com/office/drawing/2014/main" xmlns="" id="{9709F5DE-9CD0-425C-BA15-8260B0CE4E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05472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6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ACF912-99A0-4EAD-BFE4-E16922B654D5}"/>
              </a:ext>
            </a:extLst>
          </p:cNvPr>
          <p:cNvSpPr>
            <a:spLocks noGrp="1"/>
          </p:cNvSpPr>
          <p:nvPr>
            <p:ph type="title"/>
          </p:nvPr>
        </p:nvSpPr>
        <p:spPr>
          <a:xfrm>
            <a:off x="329184" y="347472"/>
            <a:ext cx="8944818" cy="841248"/>
          </a:xfrm>
        </p:spPr>
        <p:txBody>
          <a:bodyPr>
            <a:normAutofit/>
          </a:bodyPr>
          <a:lstStyle/>
          <a:p>
            <a:r>
              <a:rPr lang="en-US" dirty="0"/>
              <a:t>Why do I care?</a:t>
            </a:r>
          </a:p>
        </p:txBody>
      </p:sp>
      <p:sp>
        <p:nvSpPr>
          <p:cNvPr id="3" name="Content Placeholder 2">
            <a:extLst>
              <a:ext uri="{FF2B5EF4-FFF2-40B4-BE49-F238E27FC236}">
                <a16:creationId xmlns:a16="http://schemas.microsoft.com/office/drawing/2014/main" xmlns="" id="{F34ED5BA-96C5-4042-9C34-473995F70FCB}"/>
              </a:ext>
            </a:extLst>
          </p:cNvPr>
          <p:cNvSpPr>
            <a:spLocks noGrp="1"/>
          </p:cNvSpPr>
          <p:nvPr>
            <p:ph idx="1"/>
          </p:nvPr>
        </p:nvSpPr>
        <p:spPr>
          <a:xfrm>
            <a:off x="329183" y="1074057"/>
            <a:ext cx="9975959" cy="5355772"/>
          </a:xfrm>
        </p:spPr>
        <p:txBody>
          <a:bodyPr>
            <a:normAutofit fontScale="92500" lnSpcReduction="20000"/>
          </a:bodyPr>
          <a:lstStyle/>
          <a:p>
            <a:r>
              <a:rPr lang="en-US" sz="2400" dirty="0">
                <a:latin typeface="Arial" panose="020B0604020202020204" pitchFamily="34" charset="0"/>
                <a:cs typeface="Arial" panose="020B0604020202020204" pitchFamily="34" charset="0"/>
              </a:rPr>
              <a:t>Words are important, especially in insurance</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If you are in claims, you need to know if your policy is “Named Peril”; if so, you need to look for those in determining coverage</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If you are an agent, and you have a client who is concerned about a type of loss (for instance, “what if an airplane hits my house”), then you want to be able to show that peril in the policy</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If you are an underwriter, you need to know the covered perils to help determine if you have options at renewal for frequency or severity problems—for instance, you may have added perils to the policy via an </a:t>
            </a:r>
            <a:r>
              <a:rPr lang="en-US" sz="2400" i="1" dirty="0">
                <a:latin typeface="Arial" panose="020B0604020202020204" pitchFamily="34" charset="0"/>
                <a:cs typeface="Arial" panose="020B0604020202020204" pitchFamily="34" charset="0"/>
              </a:rPr>
              <a:t>endorsement </a:t>
            </a:r>
            <a:r>
              <a:rPr lang="en-US" sz="2400" dirty="0">
                <a:latin typeface="Arial" panose="020B0604020202020204" pitchFamily="34" charset="0"/>
                <a:cs typeface="Arial" panose="020B0604020202020204" pitchFamily="34" charset="0"/>
              </a:rPr>
              <a:t>such as back up of sewer and drain.  If the policy is otherwise acceptable, but has too many losses due to sewer backup, you may be able to </a:t>
            </a:r>
            <a:r>
              <a:rPr lang="en-US" sz="2400" i="1" dirty="0">
                <a:latin typeface="Arial" panose="020B0604020202020204" pitchFamily="34" charset="0"/>
                <a:cs typeface="Arial" panose="020B0604020202020204" pitchFamily="34" charset="0"/>
              </a:rPr>
              <a:t>engineer</a:t>
            </a:r>
            <a:r>
              <a:rPr lang="en-US" sz="2400" dirty="0">
                <a:latin typeface="Arial" panose="020B0604020202020204" pitchFamily="34" charset="0"/>
                <a:cs typeface="Arial" panose="020B0604020202020204" pitchFamily="34" charset="0"/>
              </a:rPr>
              <a:t> the risk by removing that coverage rather than </a:t>
            </a:r>
            <a:r>
              <a:rPr lang="en-US" sz="2400" i="1" dirty="0">
                <a:latin typeface="Arial" panose="020B0604020202020204" pitchFamily="34" charset="0"/>
                <a:cs typeface="Arial" panose="020B0604020202020204" pitchFamily="34" charset="0"/>
              </a:rPr>
              <a:t>nonrenewing</a:t>
            </a:r>
            <a:r>
              <a:rPr lang="en-US" sz="2400" dirty="0">
                <a:latin typeface="Arial" panose="020B0604020202020204" pitchFamily="34" charset="0"/>
                <a:cs typeface="Arial" panose="020B0604020202020204" pitchFamily="34" charset="0"/>
              </a:rPr>
              <a:t>.</a:t>
            </a:r>
            <a:endParaRPr lang="en-US" sz="2400" i="1" dirty="0">
              <a:latin typeface="Arial" panose="020B0604020202020204" pitchFamily="34" charset="0"/>
              <a:cs typeface="Arial" panose="020B0604020202020204" pitchFamily="34" charset="0"/>
            </a:endParaRPr>
          </a:p>
        </p:txBody>
      </p:sp>
      <p:pic>
        <p:nvPicPr>
          <p:cNvPr id="4" name="What is a Peril slide 5">
            <a:hlinkClick r:id="" action="ppaction://media"/>
            <a:extLst>
              <a:ext uri="{FF2B5EF4-FFF2-40B4-BE49-F238E27FC236}">
                <a16:creationId xmlns:a16="http://schemas.microsoft.com/office/drawing/2014/main" xmlns="" id="{D0AD8860-8729-4446-991E-1B46621648B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955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26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476618-B471-4351-A3EF-F6037D6B0541}"/>
              </a:ext>
            </a:extLst>
          </p:cNvPr>
          <p:cNvSpPr>
            <a:spLocks noGrp="1"/>
          </p:cNvSpPr>
          <p:nvPr>
            <p:ph type="title"/>
          </p:nvPr>
        </p:nvSpPr>
        <p:spPr>
          <a:xfrm>
            <a:off x="435429" y="348343"/>
            <a:ext cx="8838573" cy="638628"/>
          </a:xfrm>
        </p:spPr>
        <p:txBody>
          <a:bodyPr>
            <a:normAutofit fontScale="90000"/>
          </a:bodyPr>
          <a:lstStyle/>
          <a:p>
            <a:r>
              <a:rPr lang="en-US" dirty="0"/>
              <a:t>Not all policies are created equal…	</a:t>
            </a:r>
          </a:p>
        </p:txBody>
      </p:sp>
      <p:sp>
        <p:nvSpPr>
          <p:cNvPr id="3" name="Content Placeholder 2">
            <a:extLst>
              <a:ext uri="{FF2B5EF4-FFF2-40B4-BE49-F238E27FC236}">
                <a16:creationId xmlns:a16="http://schemas.microsoft.com/office/drawing/2014/main" xmlns="" id="{7C717C1E-61AE-4CD9-8C3B-8A281716CF06}"/>
              </a:ext>
            </a:extLst>
          </p:cNvPr>
          <p:cNvSpPr>
            <a:spLocks noGrp="1"/>
          </p:cNvSpPr>
          <p:nvPr>
            <p:ph idx="1"/>
          </p:nvPr>
        </p:nvSpPr>
        <p:spPr>
          <a:xfrm>
            <a:off x="217714" y="1132114"/>
            <a:ext cx="9521371" cy="4915760"/>
          </a:xfrm>
        </p:spPr>
        <p:txBody>
          <a:bodyPr>
            <a:normAutofit/>
          </a:bodyPr>
          <a:lstStyle/>
          <a:p>
            <a:r>
              <a:rPr lang="en-US" sz="2400" dirty="0">
                <a:latin typeface="Arial" panose="020B0604020202020204" pitchFamily="34" charset="0"/>
                <a:cs typeface="Arial" panose="020B0604020202020204" pitchFamily="34" charset="0"/>
              </a:rPr>
              <a:t>Remember, not all </a:t>
            </a:r>
            <a:r>
              <a:rPr lang="en-US" sz="2400" i="1" dirty="0">
                <a:latin typeface="Arial" panose="020B0604020202020204" pitchFamily="34" charset="0"/>
                <a:cs typeface="Arial" panose="020B0604020202020204" pitchFamily="34" charset="0"/>
              </a:rPr>
              <a:t>forms</a:t>
            </a:r>
            <a:r>
              <a:rPr lang="en-US" sz="2400" dirty="0">
                <a:latin typeface="Arial" panose="020B0604020202020204" pitchFamily="34" charset="0"/>
                <a:cs typeface="Arial" panose="020B0604020202020204" pitchFamily="34" charset="0"/>
              </a:rPr>
              <a:t> are the same.  If you represent multiple companies as an agent, Co A may cover what Co B does not.  Look for the perils.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If you work for the company, remember that </a:t>
            </a:r>
            <a:r>
              <a:rPr lang="en-US" sz="2400" i="1" dirty="0">
                <a:latin typeface="Arial" panose="020B0604020202020204" pitchFamily="34" charset="0"/>
                <a:cs typeface="Arial" panose="020B0604020202020204" pitchFamily="34" charset="0"/>
              </a:rPr>
              <a:t>forms </a:t>
            </a:r>
            <a:r>
              <a:rPr lang="en-US" sz="2400" dirty="0">
                <a:latin typeface="Arial" panose="020B0604020202020204" pitchFamily="34" charset="0"/>
                <a:cs typeface="Arial" panose="020B0604020202020204" pitchFamily="34" charset="0"/>
              </a:rPr>
              <a:t>are different.  Generally, you may work with an HO, FO, DF etc. (</a:t>
            </a:r>
            <a:r>
              <a:rPr lang="en-US" sz="2400" i="1" dirty="0">
                <a:latin typeface="Arial" panose="020B0604020202020204" pitchFamily="34" charset="0"/>
                <a:cs typeface="Arial" panose="020B0604020202020204" pitchFamily="34" charset="0"/>
              </a:rPr>
              <a:t>lines</a:t>
            </a:r>
            <a:r>
              <a:rPr lang="en-US" sz="2400" dirty="0">
                <a:latin typeface="Arial" panose="020B0604020202020204" pitchFamily="34" charset="0"/>
                <a:cs typeface="Arial" panose="020B0604020202020204" pitchFamily="34" charset="0"/>
              </a:rPr>
              <a:t> or programs of insurance) and those may have a </a:t>
            </a:r>
            <a:r>
              <a:rPr lang="en-US" sz="2400" i="1" dirty="0">
                <a:latin typeface="Arial" panose="020B0604020202020204" pitchFamily="34" charset="0"/>
                <a:cs typeface="Arial" panose="020B0604020202020204" pitchFamily="34" charset="0"/>
              </a:rPr>
              <a:t>form</a:t>
            </a:r>
            <a:r>
              <a:rPr lang="en-US" sz="2400" dirty="0">
                <a:latin typeface="Arial" panose="020B0604020202020204" pitchFamily="34" charset="0"/>
                <a:cs typeface="Arial" panose="020B0604020202020204" pitchFamily="34" charset="0"/>
              </a:rPr>
              <a:t> 1, 2, 3, 4 or 5.  All </a:t>
            </a:r>
            <a:r>
              <a:rPr lang="en-US" sz="2400" i="1" dirty="0">
                <a:latin typeface="Arial" panose="020B0604020202020204" pitchFamily="34" charset="0"/>
                <a:cs typeface="Arial" panose="020B0604020202020204" pitchFamily="34" charset="0"/>
              </a:rPr>
              <a:t>forms </a:t>
            </a:r>
            <a:r>
              <a:rPr lang="en-US" sz="2400" dirty="0">
                <a:latin typeface="Arial" panose="020B0604020202020204" pitchFamily="34" charset="0"/>
                <a:cs typeface="Arial" panose="020B0604020202020204" pitchFamily="34" charset="0"/>
              </a:rPr>
              <a:t>will have differences, and may have different perils. Before answering questions agents or clients might have, be sure to verify what </a:t>
            </a:r>
            <a:r>
              <a:rPr lang="en-US" sz="2400" i="1" dirty="0">
                <a:latin typeface="Arial" panose="020B0604020202020204" pitchFamily="34" charset="0"/>
                <a:cs typeface="Arial" panose="020B0604020202020204" pitchFamily="34" charset="0"/>
              </a:rPr>
              <a:t>line or program</a:t>
            </a:r>
            <a:r>
              <a:rPr lang="en-US" sz="2400" dirty="0">
                <a:latin typeface="Arial" panose="020B0604020202020204" pitchFamily="34" charset="0"/>
                <a:cs typeface="Arial" panose="020B0604020202020204" pitchFamily="34" charset="0"/>
              </a:rPr>
              <a:t> they are calling on, and what </a:t>
            </a:r>
            <a:r>
              <a:rPr lang="en-US" sz="2400" i="1" dirty="0">
                <a:latin typeface="Arial" panose="020B0604020202020204" pitchFamily="34" charset="0"/>
                <a:cs typeface="Arial" panose="020B0604020202020204" pitchFamily="34" charset="0"/>
              </a:rPr>
              <a:t>form</a:t>
            </a:r>
            <a:r>
              <a:rPr lang="en-US" sz="2400" dirty="0">
                <a:latin typeface="Arial" panose="020B0604020202020204" pitchFamily="34" charset="0"/>
                <a:cs typeface="Arial" panose="020B0604020202020204" pitchFamily="34" charset="0"/>
              </a:rPr>
              <a:t> they are covered by or offering to the insured. </a:t>
            </a:r>
            <a:endParaRPr lang="en-US" sz="2400" i="1" dirty="0">
              <a:latin typeface="Arial" panose="020B0604020202020204" pitchFamily="34" charset="0"/>
              <a:cs typeface="Arial" panose="020B0604020202020204" pitchFamily="34" charset="0"/>
            </a:endParaRPr>
          </a:p>
        </p:txBody>
      </p:sp>
      <p:pic>
        <p:nvPicPr>
          <p:cNvPr id="4" name="What is a Peril slide 6">
            <a:hlinkClick r:id="" action="ppaction://media"/>
            <a:extLst>
              <a:ext uri="{FF2B5EF4-FFF2-40B4-BE49-F238E27FC236}">
                <a16:creationId xmlns:a16="http://schemas.microsoft.com/office/drawing/2014/main" xmlns="" id="{CB19BBDD-8746-448A-AF29-B443ECCD04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52185" y="348343"/>
            <a:ext cx="609600" cy="609600"/>
          </a:xfrm>
          <a:prstGeom prst="rect">
            <a:avLst/>
          </a:prstGeom>
        </p:spPr>
      </p:pic>
    </p:spTree>
    <p:extLst>
      <p:ext uri="{BB962C8B-B14F-4D97-AF65-F5344CB8AC3E}">
        <p14:creationId xmlns:p14="http://schemas.microsoft.com/office/powerpoint/2010/main" val="127345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5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1C1EBC-97F1-4B42-BB0C-30AF109CC8C6}"/>
              </a:ext>
            </a:extLst>
          </p:cNvPr>
          <p:cNvSpPr>
            <a:spLocks noGrp="1"/>
          </p:cNvSpPr>
          <p:nvPr>
            <p:ph type="title"/>
          </p:nvPr>
        </p:nvSpPr>
        <p:spPr>
          <a:xfrm>
            <a:off x="348343" y="377372"/>
            <a:ext cx="8925659" cy="899885"/>
          </a:xfrm>
        </p:spPr>
        <p:txBody>
          <a:bodyPr/>
          <a:lstStyle/>
          <a:p>
            <a:r>
              <a:rPr lang="en-US" dirty="0">
                <a:solidFill>
                  <a:srgbClr val="002060"/>
                </a:solidFill>
              </a:rPr>
              <a:t>Want to learn more?  </a:t>
            </a:r>
          </a:p>
        </p:txBody>
      </p:sp>
      <p:sp>
        <p:nvSpPr>
          <p:cNvPr id="6" name="Content Placeholder 5">
            <a:extLst>
              <a:ext uri="{FF2B5EF4-FFF2-40B4-BE49-F238E27FC236}">
                <a16:creationId xmlns:a16="http://schemas.microsoft.com/office/drawing/2014/main" xmlns="" id="{DE401D4C-F580-454B-8ADA-253977AD57FA}"/>
              </a:ext>
            </a:extLst>
          </p:cNvPr>
          <p:cNvSpPr>
            <a:spLocks noGrp="1"/>
          </p:cNvSpPr>
          <p:nvPr>
            <p:ph idx="1"/>
          </p:nvPr>
        </p:nvSpPr>
        <p:spPr>
          <a:xfrm>
            <a:off x="348343" y="1480457"/>
            <a:ext cx="9971314" cy="3643086"/>
          </a:xfrm>
        </p:spPr>
        <p:txBody>
          <a:bodyPr>
            <a:normAutofit/>
          </a:bodyPr>
          <a:lstStyle/>
          <a:p>
            <a:pPr marL="0" indent="0">
              <a:buNone/>
            </a:pPr>
            <a:r>
              <a:rPr lang="en-US" sz="2800" dirty="0">
                <a:solidFill>
                  <a:srgbClr val="002060"/>
                </a:solidFill>
                <a:latin typeface="Arial" panose="020B0604020202020204" pitchFamily="34" charset="0"/>
                <a:cs typeface="Arial" panose="020B0604020202020204" pitchFamily="34" charset="0"/>
              </a:rPr>
              <a:t>Contact us today:</a:t>
            </a:r>
          </a:p>
          <a:p>
            <a:pPr marL="0" indent="0">
              <a:buNone/>
            </a:pPr>
            <a:r>
              <a:rPr lang="en-US" sz="2800" dirty="0">
                <a:solidFill>
                  <a:srgbClr val="002060"/>
                </a:solidFill>
                <a:latin typeface="Arial" panose="020B0604020202020204" pitchFamily="34" charset="0"/>
                <a:cs typeface="Arial" panose="020B0604020202020204" pitchFamily="34" charset="0"/>
                <a:hlinkClick r:id="rId5"/>
              </a:rPr>
              <a:t>www.insurancetrainingsolutions.com</a:t>
            </a:r>
            <a:endParaRPr lang="en-US" sz="2800" dirty="0">
              <a:solidFill>
                <a:srgbClr val="002060"/>
              </a:solidFill>
              <a:latin typeface="Arial" panose="020B0604020202020204" pitchFamily="34" charset="0"/>
              <a:cs typeface="Arial" panose="020B0604020202020204" pitchFamily="34" charset="0"/>
            </a:endParaRPr>
          </a:p>
          <a:p>
            <a:pPr marL="0" indent="0">
              <a:buNone/>
            </a:pPr>
            <a:r>
              <a:rPr lang="en-US" sz="2800" dirty="0">
                <a:solidFill>
                  <a:srgbClr val="002060"/>
                </a:solidFill>
                <a:latin typeface="Arial" panose="020B0604020202020204" pitchFamily="34" charset="0"/>
                <a:cs typeface="Arial" panose="020B0604020202020204" pitchFamily="34" charset="0"/>
                <a:hlinkClick r:id="rId6"/>
              </a:rPr>
              <a:t>insurancetrainingsolutions@gmail.com</a:t>
            </a:r>
            <a:endParaRPr lang="en-US" sz="2800" dirty="0">
              <a:solidFill>
                <a:srgbClr val="002060"/>
              </a:solidFill>
              <a:latin typeface="Arial" panose="020B0604020202020204" pitchFamily="34" charset="0"/>
              <a:cs typeface="Arial" panose="020B0604020202020204" pitchFamily="34" charset="0"/>
            </a:endParaRPr>
          </a:p>
          <a:p>
            <a:pPr marL="0" indent="0">
              <a:buNone/>
            </a:pPr>
            <a:r>
              <a:rPr lang="en-US" sz="2800" dirty="0">
                <a:solidFill>
                  <a:srgbClr val="002060"/>
                </a:solidFill>
                <a:latin typeface="Arial" panose="020B0604020202020204" pitchFamily="34" charset="0"/>
                <a:cs typeface="Arial" panose="020B0604020202020204" pitchFamily="34" charset="0"/>
              </a:rPr>
              <a:t>(608) 509-1452</a:t>
            </a:r>
          </a:p>
          <a:p>
            <a:pPr marL="0" indent="0">
              <a:buNone/>
            </a:pPr>
            <a:r>
              <a:rPr lang="en-US" sz="2800" dirty="0">
                <a:solidFill>
                  <a:srgbClr val="002060"/>
                </a:solidFill>
                <a:latin typeface="Arial" panose="020B0604020202020204" pitchFamily="34" charset="0"/>
                <a:cs typeface="Arial" panose="020B0604020202020204" pitchFamily="34" charset="0"/>
                <a:hlinkClick r:id="rId7"/>
              </a:rPr>
              <a:t>https://www.facebook.com/InsuranceTrainingSolutions/?ref=aymt_homepage_panel</a:t>
            </a:r>
            <a:r>
              <a:rPr lang="en-US" sz="2800" dirty="0">
                <a:solidFill>
                  <a:srgbClr val="002060"/>
                </a:solidFill>
                <a:latin typeface="Arial" panose="020B0604020202020204" pitchFamily="34" charset="0"/>
                <a:cs typeface="Arial" panose="020B0604020202020204" pitchFamily="34" charset="0"/>
              </a:rPr>
              <a:t> </a:t>
            </a:r>
          </a:p>
        </p:txBody>
      </p:sp>
      <p:pic>
        <p:nvPicPr>
          <p:cNvPr id="7" name="Picture 6">
            <a:extLst>
              <a:ext uri="{FF2B5EF4-FFF2-40B4-BE49-F238E27FC236}">
                <a16:creationId xmlns:a16="http://schemas.microsoft.com/office/drawing/2014/main" xmlns="" id="{CBFB32AD-23C1-4A84-8134-C5F41C009691}"/>
              </a:ext>
            </a:extLst>
          </p:cNvPr>
          <p:cNvPicPr>
            <a:picLocks noChangeAspect="1"/>
          </p:cNvPicPr>
          <p:nvPr/>
        </p:nvPicPr>
        <p:blipFill>
          <a:blip r:embed="rId8"/>
          <a:stretch>
            <a:fillRect/>
          </a:stretch>
        </p:blipFill>
        <p:spPr>
          <a:xfrm>
            <a:off x="4642564" y="224972"/>
            <a:ext cx="4805609" cy="1727199"/>
          </a:xfrm>
          <a:prstGeom prst="rect">
            <a:avLst/>
          </a:prstGeom>
        </p:spPr>
      </p:pic>
      <p:pic>
        <p:nvPicPr>
          <p:cNvPr id="3" name="What is a Peril slide 7">
            <a:hlinkClick r:id="" action="ppaction://media"/>
            <a:extLst>
              <a:ext uri="{FF2B5EF4-FFF2-40B4-BE49-F238E27FC236}">
                <a16:creationId xmlns:a16="http://schemas.microsoft.com/office/drawing/2014/main" xmlns="" id="{72705DD3-15FD-4661-871F-2ABF1A38984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517945" y="377372"/>
            <a:ext cx="609600" cy="609600"/>
          </a:xfrm>
          <a:prstGeom prst="rect">
            <a:avLst/>
          </a:prstGeom>
        </p:spPr>
      </p:pic>
    </p:spTree>
    <p:extLst>
      <p:ext uri="{BB962C8B-B14F-4D97-AF65-F5344CB8AC3E}">
        <p14:creationId xmlns:p14="http://schemas.microsoft.com/office/powerpoint/2010/main" val="75062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231</TotalTime>
  <Words>896</Words>
  <Application>Microsoft Macintosh PowerPoint</Application>
  <PresentationFormat>Widescreen</PresentationFormat>
  <Paragraphs>47</Paragraphs>
  <Slides>7</Slides>
  <Notes>4</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Trebuchet MS</vt:lpstr>
      <vt:lpstr>Wingdings 3</vt:lpstr>
      <vt:lpstr>Arial</vt:lpstr>
      <vt:lpstr>Facet</vt:lpstr>
      <vt:lpstr>Insurance FUNdamentals: Tips and Terms in Ten minutes or less </vt:lpstr>
      <vt:lpstr>Insurance has its own language</vt:lpstr>
      <vt:lpstr>True….But….</vt:lpstr>
      <vt:lpstr>How does insurance define Peril?</vt:lpstr>
      <vt:lpstr>Why do I care?</vt:lpstr>
      <vt:lpstr>Not all policies are created equal… </vt:lpstr>
      <vt:lpstr>Want to learn more?  </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 H</dc:creator>
  <cp:lastModifiedBy>Microsoft Office User</cp:lastModifiedBy>
  <cp:revision>19</cp:revision>
  <dcterms:created xsi:type="dcterms:W3CDTF">2017-05-26T04:22:48Z</dcterms:created>
  <dcterms:modified xsi:type="dcterms:W3CDTF">2017-07-19T20:48:39Z</dcterms:modified>
</cp:coreProperties>
</file>